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Source Han Sans KR" panose="020B0600000101010101" charset="-127"/>
      <p:regular r:id="rId13"/>
    </p:embeddedFont>
    <p:embeddedFont>
      <p:font typeface="Source Han Sans KR Bold" panose="020B0600000101010101" charset="-127"/>
      <p:regular r:id="rId14"/>
    </p:embeddedFont>
    <p:embeddedFont>
      <p:font typeface="Source Han Sans KR Medium" panose="020B0600000101010101" charset="-127"/>
      <p:regular r:id="rId15"/>
    </p:embeddedFont>
    <p:embeddedFont>
      <p:font typeface="Inter" panose="020B0600000101010101" charset="0"/>
      <p:regular r:id="rId16"/>
    </p:embeddedFont>
    <p:embeddedFont>
      <p:font typeface="Inter Bold" panose="020B0600000101010101" charset="0"/>
      <p:regular r:id="rId17"/>
    </p:embeddedFont>
    <p:embeddedFont>
      <p:font typeface="Inter Light" panose="020B0600000101010101" charset="0"/>
      <p:regular r:id="rId18"/>
    </p:embeddedFont>
    <p:embeddedFont>
      <p:font typeface="Inter Semi-Bold" panose="020B0600000101010101"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grpSp>
        <p:nvGrpSpPr>
          <p:cNvPr id="2" name="Group 2"/>
          <p:cNvGrpSpPr/>
          <p:nvPr/>
        </p:nvGrpSpPr>
        <p:grpSpPr>
          <a:xfrm>
            <a:off x="14712436" y="816258"/>
            <a:ext cx="2884832" cy="737968"/>
            <a:chOff x="0" y="0"/>
            <a:chExt cx="759791" cy="194362"/>
          </a:xfrm>
        </p:grpSpPr>
        <p:sp>
          <p:nvSpPr>
            <p:cNvPr id="3" name="Freeform 3"/>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000000"/>
            </a:solidFill>
          </p:spPr>
          <p:txBody>
            <a:bodyPr/>
            <a:lstStyle/>
            <a:p>
              <a:endParaRPr lang="ko-KR" altLang="en-US"/>
            </a:p>
          </p:txBody>
        </p:sp>
        <p:sp>
          <p:nvSpPr>
            <p:cNvPr id="4" name="TextBox 4"/>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5323312" y="3860188"/>
            <a:ext cx="7641376" cy="1802737"/>
          </a:xfrm>
          <a:prstGeom prst="rect">
            <a:avLst/>
          </a:prstGeom>
        </p:spPr>
        <p:txBody>
          <a:bodyPr lIns="0" tIns="0" rIns="0" bIns="0" rtlCol="0" anchor="t">
            <a:spAutoFit/>
          </a:bodyPr>
          <a:lstStyle/>
          <a:p>
            <a:pPr algn="ctr">
              <a:lnSpc>
                <a:spcPts val="14647"/>
              </a:lnSpc>
              <a:spcBef>
                <a:spcPct val="0"/>
              </a:spcBef>
            </a:pPr>
            <a:r>
              <a:rPr lang="en-US" sz="10462" b="1" dirty="0">
                <a:solidFill>
                  <a:srgbClr val="000000"/>
                </a:solidFill>
                <a:latin typeface="Inter Bold"/>
                <a:ea typeface="Inter Bold"/>
                <a:cs typeface="Inter Bold"/>
                <a:sym typeface="Inter Bold"/>
              </a:rPr>
              <a:t>PORTFOLIO</a:t>
            </a:r>
          </a:p>
        </p:txBody>
      </p:sp>
      <p:sp>
        <p:nvSpPr>
          <p:cNvPr id="6" name="TextBox 6"/>
          <p:cNvSpPr txBox="1"/>
          <p:nvPr/>
        </p:nvSpPr>
        <p:spPr>
          <a:xfrm>
            <a:off x="1028700" y="7887555"/>
            <a:ext cx="1363135" cy="367746"/>
          </a:xfrm>
          <a:prstGeom prst="rect">
            <a:avLst/>
          </a:prstGeom>
        </p:spPr>
        <p:txBody>
          <a:bodyPr lIns="0" tIns="0" rIns="0" bIns="0" rtlCol="0" anchor="t">
            <a:spAutoFit/>
          </a:bodyPr>
          <a:lstStyle/>
          <a:p>
            <a:pPr algn="l">
              <a:lnSpc>
                <a:spcPts val="2943"/>
              </a:lnSpc>
              <a:spcBef>
                <a:spcPct val="0"/>
              </a:spcBef>
            </a:pPr>
            <a:r>
              <a:rPr lang="en-US" sz="2102" b="1">
                <a:solidFill>
                  <a:srgbClr val="000000"/>
                </a:solidFill>
                <a:latin typeface="Inter Bold"/>
                <a:ea typeface="Inter Bold"/>
                <a:cs typeface="Inter Bold"/>
                <a:sym typeface="Inter Bold"/>
              </a:rPr>
              <a:t>CONTACT</a:t>
            </a:r>
          </a:p>
        </p:txBody>
      </p:sp>
      <p:sp>
        <p:nvSpPr>
          <p:cNvPr id="7" name="TextBox 7"/>
          <p:cNvSpPr txBox="1"/>
          <p:nvPr/>
        </p:nvSpPr>
        <p:spPr>
          <a:xfrm>
            <a:off x="15188324" y="978578"/>
            <a:ext cx="1933054" cy="349194"/>
          </a:xfrm>
          <a:prstGeom prst="rect">
            <a:avLst/>
          </a:prstGeom>
        </p:spPr>
        <p:txBody>
          <a:bodyPr lIns="0" tIns="0" rIns="0" bIns="0" rtlCol="0" anchor="t">
            <a:spAutoFit/>
          </a:bodyPr>
          <a:lstStyle/>
          <a:p>
            <a:pPr algn="ctr">
              <a:lnSpc>
                <a:spcPts val="2803"/>
              </a:lnSpc>
              <a:spcBef>
                <a:spcPct val="0"/>
              </a:spcBef>
            </a:pPr>
            <a:r>
              <a:rPr lang="en-US" sz="2002" b="1">
                <a:solidFill>
                  <a:srgbClr val="EBEEF0"/>
                </a:solidFill>
                <a:latin typeface="Inter Bold"/>
                <a:ea typeface="Inter Bold"/>
                <a:cs typeface="Inter Bold"/>
                <a:sym typeface="Inter Bold"/>
              </a:rPr>
              <a:t>KEY PROJECTS</a:t>
            </a:r>
          </a:p>
        </p:txBody>
      </p:sp>
      <p:sp>
        <p:nvSpPr>
          <p:cNvPr id="8" name="TextBox 8"/>
          <p:cNvSpPr txBox="1"/>
          <p:nvPr/>
        </p:nvSpPr>
        <p:spPr>
          <a:xfrm>
            <a:off x="1028700" y="8455327"/>
            <a:ext cx="1994892" cy="365704"/>
          </a:xfrm>
          <a:prstGeom prst="rect">
            <a:avLst/>
          </a:prstGeom>
        </p:spPr>
        <p:txBody>
          <a:bodyPr lIns="0" tIns="0" rIns="0" bIns="0" rtlCol="0" anchor="t">
            <a:spAutoFit/>
          </a:bodyPr>
          <a:lstStyle/>
          <a:p>
            <a:pPr algn="l">
              <a:lnSpc>
                <a:spcPts val="2943"/>
              </a:lnSpc>
              <a:spcBef>
                <a:spcPct val="0"/>
              </a:spcBef>
            </a:pPr>
            <a:r>
              <a:rPr lang="en-US" sz="2102">
                <a:solidFill>
                  <a:srgbClr val="000000"/>
                </a:solidFill>
                <a:latin typeface="Inter Light"/>
                <a:ea typeface="Inter Light"/>
                <a:cs typeface="Inter Light"/>
                <a:sym typeface="Inter Light"/>
              </a:rPr>
              <a:t>+123-456-7890</a:t>
            </a:r>
          </a:p>
        </p:txBody>
      </p:sp>
      <p:sp>
        <p:nvSpPr>
          <p:cNvPr id="9" name="TextBox 9"/>
          <p:cNvSpPr txBox="1"/>
          <p:nvPr/>
        </p:nvSpPr>
        <p:spPr>
          <a:xfrm>
            <a:off x="1028700" y="8892596"/>
            <a:ext cx="3219376" cy="365704"/>
          </a:xfrm>
          <a:prstGeom prst="rect">
            <a:avLst/>
          </a:prstGeom>
        </p:spPr>
        <p:txBody>
          <a:bodyPr lIns="0" tIns="0" rIns="0" bIns="0" rtlCol="0" anchor="t">
            <a:spAutoFit/>
          </a:bodyPr>
          <a:lstStyle/>
          <a:p>
            <a:pPr algn="l">
              <a:lnSpc>
                <a:spcPts val="2943"/>
              </a:lnSpc>
              <a:spcBef>
                <a:spcPct val="0"/>
              </a:spcBef>
            </a:pPr>
            <a:r>
              <a:rPr lang="en-US" sz="2102">
                <a:solidFill>
                  <a:srgbClr val="000000"/>
                </a:solidFill>
                <a:latin typeface="Inter Light"/>
                <a:ea typeface="Inter Light"/>
                <a:cs typeface="Inter Light"/>
                <a:sym typeface="Inter Light"/>
              </a:rPr>
              <a:t>hello@reallygreatsite.com</a:t>
            </a:r>
          </a:p>
        </p:txBody>
      </p:sp>
      <p:sp>
        <p:nvSpPr>
          <p:cNvPr id="10" name="TextBox 10"/>
          <p:cNvSpPr txBox="1"/>
          <p:nvPr/>
        </p:nvSpPr>
        <p:spPr>
          <a:xfrm>
            <a:off x="6253795" y="5828007"/>
            <a:ext cx="5780410"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Source Han Sans KR"/>
                <a:ea typeface="Source Han Sans KR"/>
                <a:cs typeface="Source Han Sans KR"/>
                <a:sym typeface="Source Han Sans KR"/>
              </a:rPr>
              <a:t>데이터를 읽고 트렌드를 창조하는 이수진입니다.</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2299395" cy="523875"/>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Inter Bold"/>
                <a:ea typeface="Inter Bold"/>
                <a:cs typeface="Inter Bold"/>
                <a:sym typeface="Inter Bold"/>
              </a:rPr>
              <a:t>EDUCATION</a:t>
            </a:r>
          </a:p>
        </p:txBody>
      </p:sp>
      <p:sp>
        <p:nvSpPr>
          <p:cNvPr id="3" name="TextBox 3"/>
          <p:cNvSpPr txBox="1"/>
          <p:nvPr/>
        </p:nvSpPr>
        <p:spPr>
          <a:xfrm>
            <a:off x="1208920" y="4331287"/>
            <a:ext cx="6700023"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4" name="TextBox 4"/>
          <p:cNvSpPr txBox="1"/>
          <p:nvPr/>
        </p:nvSpPr>
        <p:spPr>
          <a:xfrm>
            <a:off x="1208920"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5" name="TextBox 5"/>
          <p:cNvSpPr txBox="1"/>
          <p:nvPr/>
        </p:nvSpPr>
        <p:spPr>
          <a:xfrm>
            <a:off x="9313393"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6" name="TextBox 6"/>
          <p:cNvSpPr txBox="1"/>
          <p:nvPr/>
        </p:nvSpPr>
        <p:spPr>
          <a:xfrm>
            <a:off x="1028700" y="3382605"/>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2041년 5월 - 2044년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경영학 학사</a:t>
            </a:r>
          </a:p>
        </p:txBody>
      </p:sp>
      <p:sp>
        <p:nvSpPr>
          <p:cNvPr id="7" name="TextBox 7"/>
          <p:cNvSpPr txBox="1"/>
          <p:nvPr/>
        </p:nvSpPr>
        <p:spPr>
          <a:xfrm>
            <a:off x="1039527" y="7560609"/>
            <a:ext cx="246957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Numbers Program</a:t>
            </a:r>
          </a:p>
        </p:txBody>
      </p:sp>
      <p:sp>
        <p:nvSpPr>
          <p:cNvPr id="8" name="TextBox 8"/>
          <p:cNvSpPr txBox="1"/>
          <p:nvPr/>
        </p:nvSpPr>
        <p:spPr>
          <a:xfrm>
            <a:off x="9144000" y="7560609"/>
            <a:ext cx="236673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Analysis Program</a:t>
            </a:r>
          </a:p>
        </p:txBody>
      </p:sp>
      <p:grpSp>
        <p:nvGrpSpPr>
          <p:cNvPr id="9" name="Group 9"/>
          <p:cNvGrpSpPr/>
          <p:nvPr/>
        </p:nvGrpSpPr>
        <p:grpSpPr>
          <a:xfrm>
            <a:off x="1106202" y="2392005"/>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라라나 대학교</a:t>
              </a:r>
            </a:p>
          </p:txBody>
        </p:sp>
      </p:grpSp>
      <p:grpSp>
        <p:nvGrpSpPr>
          <p:cNvPr id="14" name="Group 14"/>
          <p:cNvGrpSpPr/>
          <p:nvPr/>
        </p:nvGrpSpPr>
        <p:grpSpPr>
          <a:xfrm>
            <a:off x="1106202" y="6566484"/>
            <a:ext cx="3086100" cy="565499"/>
            <a:chOff x="0" y="0"/>
            <a:chExt cx="4114800" cy="753999"/>
          </a:xfrm>
        </p:grpSpPr>
        <p:grpSp>
          <p:nvGrpSpPr>
            <p:cNvPr id="15" name="Group 15"/>
            <p:cNvGrpSpPr/>
            <p:nvPr/>
          </p:nvGrpSpPr>
          <p:grpSpPr>
            <a:xfrm>
              <a:off x="0" y="0"/>
              <a:ext cx="4114800" cy="753999"/>
              <a:chOff x="0" y="0"/>
              <a:chExt cx="812800" cy="148938"/>
            </a:xfrm>
          </p:grpSpPr>
          <p:sp>
            <p:nvSpPr>
              <p:cNvPr id="16" name="Freeform 1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7" name="TextBox 1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01</a:t>
              </a:r>
            </a:p>
          </p:txBody>
        </p:sp>
      </p:grpSp>
      <p:grpSp>
        <p:nvGrpSpPr>
          <p:cNvPr id="19" name="Group 19"/>
          <p:cNvGrpSpPr/>
          <p:nvPr/>
        </p:nvGrpSpPr>
        <p:grpSpPr>
          <a:xfrm>
            <a:off x="9144000" y="6566484"/>
            <a:ext cx="3086100" cy="565499"/>
            <a:chOff x="0" y="0"/>
            <a:chExt cx="4114800" cy="753999"/>
          </a:xfrm>
        </p:grpSpPr>
        <p:grpSp>
          <p:nvGrpSpPr>
            <p:cNvPr id="20" name="Group 20"/>
            <p:cNvGrpSpPr/>
            <p:nvPr/>
          </p:nvGrpSpPr>
          <p:grpSpPr>
            <a:xfrm>
              <a:off x="0" y="0"/>
              <a:ext cx="4114800" cy="753999"/>
              <a:chOff x="0" y="0"/>
              <a:chExt cx="812800" cy="148938"/>
            </a:xfrm>
          </p:grpSpPr>
          <p:sp>
            <p:nvSpPr>
              <p:cNvPr id="21" name="Freeform 2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22" name="TextBox 2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02</a:t>
              </a:r>
            </a:p>
          </p:txBody>
        </p:sp>
      </p:grpSp>
      <p:sp>
        <p:nvSpPr>
          <p:cNvPr id="24" name="AutoShape 24"/>
          <p:cNvSpPr/>
          <p:nvPr/>
        </p:nvSpPr>
        <p:spPr>
          <a:xfrm>
            <a:off x="827427" y="5851936"/>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20142" y="7258201"/>
            <a:ext cx="1363135" cy="367746"/>
          </a:xfrm>
          <a:prstGeom prst="rect">
            <a:avLst/>
          </a:prstGeom>
        </p:spPr>
        <p:txBody>
          <a:bodyPr lIns="0" tIns="0" rIns="0" bIns="0" rtlCol="0" anchor="t">
            <a:spAutoFit/>
          </a:bodyPr>
          <a:lstStyle/>
          <a:p>
            <a:pPr algn="l">
              <a:lnSpc>
                <a:spcPts val="2943"/>
              </a:lnSpc>
              <a:spcBef>
                <a:spcPct val="0"/>
              </a:spcBef>
            </a:pPr>
            <a:r>
              <a:rPr lang="en-US" sz="2102" b="1">
                <a:solidFill>
                  <a:srgbClr val="EBEEF0"/>
                </a:solidFill>
                <a:latin typeface="Inter Bold"/>
                <a:ea typeface="Inter Bold"/>
                <a:cs typeface="Inter Bold"/>
                <a:sym typeface="Inter Bold"/>
              </a:rPr>
              <a:t>CONTACT</a:t>
            </a:r>
          </a:p>
        </p:txBody>
      </p:sp>
      <p:sp>
        <p:nvSpPr>
          <p:cNvPr id="3" name="TextBox 3"/>
          <p:cNvSpPr txBox="1"/>
          <p:nvPr/>
        </p:nvSpPr>
        <p:spPr>
          <a:xfrm>
            <a:off x="1720142" y="7825973"/>
            <a:ext cx="1994892" cy="365704"/>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+123-456-7890</a:t>
            </a:r>
          </a:p>
        </p:txBody>
      </p:sp>
      <p:sp>
        <p:nvSpPr>
          <p:cNvPr id="4" name="TextBox 4"/>
          <p:cNvSpPr txBox="1"/>
          <p:nvPr/>
        </p:nvSpPr>
        <p:spPr>
          <a:xfrm>
            <a:off x="1720142" y="8263243"/>
            <a:ext cx="3219376" cy="365704"/>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hello@reallygreatsite.com</a:t>
            </a:r>
          </a:p>
        </p:txBody>
      </p:sp>
      <p:sp>
        <p:nvSpPr>
          <p:cNvPr id="5" name="TextBox 5"/>
          <p:cNvSpPr txBox="1"/>
          <p:nvPr/>
        </p:nvSpPr>
        <p:spPr>
          <a:xfrm>
            <a:off x="1720142" y="5174208"/>
            <a:ext cx="5756400" cy="1274368"/>
          </a:xfrm>
          <a:prstGeom prst="rect">
            <a:avLst/>
          </a:prstGeom>
        </p:spPr>
        <p:txBody>
          <a:bodyPr lIns="0" tIns="0" rIns="0" bIns="0" rtlCol="0" anchor="t">
            <a:spAutoFit/>
          </a:bodyPr>
          <a:lstStyle/>
          <a:p>
            <a:pPr marL="0" lvl="0" indent="0" algn="l">
              <a:lnSpc>
                <a:spcPts val="10481"/>
              </a:lnSpc>
              <a:spcBef>
                <a:spcPct val="0"/>
              </a:spcBef>
            </a:pPr>
            <a:r>
              <a:rPr lang="en-US" sz="7486" b="1">
                <a:solidFill>
                  <a:srgbClr val="EBEEF0"/>
                </a:solidFill>
                <a:latin typeface="Inter Bold"/>
                <a:ea typeface="Inter Bold"/>
                <a:cs typeface="Inter Bold"/>
                <a:sym typeface="Inter Bold"/>
              </a:rPr>
              <a:t>THANK YOU</a:t>
            </a:r>
          </a:p>
        </p:txBody>
      </p:sp>
      <p:grpSp>
        <p:nvGrpSpPr>
          <p:cNvPr id="6" name="Group 6"/>
          <p:cNvGrpSpPr/>
          <p:nvPr/>
        </p:nvGrpSpPr>
        <p:grpSpPr>
          <a:xfrm>
            <a:off x="14712436" y="816258"/>
            <a:ext cx="2884832" cy="737968"/>
            <a:chOff x="0" y="0"/>
            <a:chExt cx="759791" cy="194362"/>
          </a:xfrm>
        </p:grpSpPr>
        <p:sp>
          <p:nvSpPr>
            <p:cNvPr id="7" name="Freeform 7"/>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5803952" y="988103"/>
            <a:ext cx="701799" cy="339669"/>
          </a:xfrm>
          <a:prstGeom prst="rect">
            <a:avLst/>
          </a:prstGeom>
        </p:spPr>
        <p:txBody>
          <a:bodyPr lIns="0" tIns="0" rIns="0" bIns="0" rtlCol="0" anchor="t">
            <a:spAutoFit/>
          </a:bodyPr>
          <a:lstStyle/>
          <a:p>
            <a:pPr algn="ctr">
              <a:lnSpc>
                <a:spcPts val="2803"/>
              </a:lnSpc>
              <a:spcBef>
                <a:spcPct val="0"/>
              </a:spcBef>
            </a:pPr>
            <a:r>
              <a:rPr lang="en-US" sz="2002" b="1">
                <a:solidFill>
                  <a:srgbClr val="000000"/>
                </a:solidFill>
                <a:latin typeface="Source Han Sans KR Bold"/>
                <a:ea typeface="Source Han Sans KR Bold"/>
                <a:cs typeface="Source Han Sans KR Bold"/>
                <a:sym typeface="Source Han Sans KR Bold"/>
              </a:rPr>
              <a:t>이수진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107482" y="3771900"/>
            <a:ext cx="2694118" cy="821187"/>
          </a:xfrm>
          <a:prstGeom prst="rect">
            <a:avLst/>
          </a:prstGeom>
        </p:spPr>
        <p:txBody>
          <a:bodyPr wrap="square" lIns="0" tIns="0" rIns="0" bIns="0" rtlCol="0" anchor="t">
            <a:spAutoFit/>
          </a:bodyPr>
          <a:lstStyle/>
          <a:p>
            <a:pPr>
              <a:lnSpc>
                <a:spcPts val="7500"/>
              </a:lnSpc>
            </a:pPr>
            <a:r>
              <a:rPr lang="en-US" altLang="ko-KR" sz="3000" dirty="0">
                <a:solidFill>
                  <a:srgbClr val="000000"/>
                </a:solidFill>
                <a:latin typeface="Source Han Sans KR"/>
                <a:ea typeface="Source Han Sans KR"/>
                <a:cs typeface="Source Han Sans KR"/>
                <a:sym typeface="Source Han Sans KR"/>
              </a:rPr>
              <a:t>· · ·3</a:t>
            </a:r>
            <a:endParaRPr lang="en-US" sz="3000" dirty="0">
              <a:solidFill>
                <a:srgbClr val="000000"/>
              </a:solidFill>
              <a:latin typeface="Source Han Sans KR"/>
              <a:ea typeface="Source Han Sans KR"/>
              <a:cs typeface="Source Han Sans KR"/>
              <a:sym typeface="Source Han Sans KR"/>
            </a:endParaRPr>
          </a:p>
        </p:txBody>
      </p:sp>
      <p:sp>
        <p:nvSpPr>
          <p:cNvPr id="3" name="TextBox 3"/>
          <p:cNvSpPr txBox="1"/>
          <p:nvPr/>
        </p:nvSpPr>
        <p:spPr>
          <a:xfrm>
            <a:off x="10107482" y="4733498"/>
            <a:ext cx="1508820" cy="821187"/>
          </a:xfrm>
          <a:prstGeom prst="rect">
            <a:avLst/>
          </a:prstGeom>
        </p:spPr>
        <p:txBody>
          <a:bodyPr lIns="0" tIns="0" rIns="0" bIns="0" rtlCol="0" anchor="t">
            <a:spAutoFit/>
          </a:bodyPr>
          <a:lstStyle/>
          <a:p>
            <a:pPr>
              <a:lnSpc>
                <a:spcPts val="7500"/>
              </a:lnSpc>
            </a:pPr>
            <a:r>
              <a:rPr lang="en-US" altLang="ko-KR" sz="3000" dirty="0">
                <a:solidFill>
                  <a:srgbClr val="000000"/>
                </a:solidFill>
                <a:latin typeface="Source Han Sans KR"/>
                <a:ea typeface="Source Han Sans KR"/>
                <a:cs typeface="Source Han Sans KR"/>
                <a:sym typeface="Source Han Sans KR"/>
              </a:rPr>
              <a:t>· · ·10</a:t>
            </a:r>
          </a:p>
        </p:txBody>
      </p:sp>
      <p:sp>
        <p:nvSpPr>
          <p:cNvPr id="4" name="TextBox 4"/>
          <p:cNvSpPr txBox="1"/>
          <p:nvPr/>
        </p:nvSpPr>
        <p:spPr>
          <a:xfrm>
            <a:off x="4257699" y="3792936"/>
            <a:ext cx="2970609" cy="838200"/>
          </a:xfrm>
          <a:prstGeom prst="rect">
            <a:avLst/>
          </a:prstGeom>
        </p:spPr>
        <p:txBody>
          <a:bodyPr lIns="0" tIns="0" rIns="0" bIns="0" rtlCol="0" anchor="t">
            <a:spAutoFit/>
          </a:bodyPr>
          <a:lstStyle/>
          <a:p>
            <a:pPr marL="0" lvl="0" indent="0" algn="l">
              <a:lnSpc>
                <a:spcPts val="7500"/>
              </a:lnSpc>
            </a:pPr>
            <a:r>
              <a:rPr lang="ko-KR" altLang="en-US" sz="3000" b="1" u="none" strike="noStrike" dirty="0">
                <a:solidFill>
                  <a:srgbClr val="000000"/>
                </a:solidFill>
                <a:latin typeface="Inter Bold"/>
                <a:ea typeface="Inter Bold"/>
                <a:cs typeface="Inter Bold"/>
                <a:sym typeface="Inter Bold"/>
              </a:rPr>
              <a:t>논문리뷰</a:t>
            </a:r>
            <a:endParaRPr lang="en-US" sz="3000" b="1" u="none" strike="noStrike" dirty="0">
              <a:solidFill>
                <a:srgbClr val="000000"/>
              </a:solidFill>
              <a:latin typeface="Inter Bold"/>
              <a:ea typeface="Inter Bold"/>
              <a:cs typeface="Inter Bold"/>
              <a:sym typeface="Inter Bold"/>
            </a:endParaRPr>
          </a:p>
        </p:txBody>
      </p:sp>
      <p:sp>
        <p:nvSpPr>
          <p:cNvPr id="5" name="TextBox 5"/>
          <p:cNvSpPr txBox="1"/>
          <p:nvPr/>
        </p:nvSpPr>
        <p:spPr>
          <a:xfrm>
            <a:off x="4257699" y="4733498"/>
            <a:ext cx="3669209" cy="838200"/>
          </a:xfrm>
          <a:prstGeom prst="rect">
            <a:avLst/>
          </a:prstGeom>
        </p:spPr>
        <p:txBody>
          <a:bodyPr lIns="0" tIns="0" rIns="0" bIns="0" rtlCol="0" anchor="t">
            <a:spAutoFit/>
          </a:bodyPr>
          <a:lstStyle/>
          <a:p>
            <a:pPr marL="0" lvl="0" indent="0" algn="l">
              <a:lnSpc>
                <a:spcPts val="7500"/>
              </a:lnSpc>
            </a:pPr>
            <a:r>
              <a:rPr lang="ko-KR" altLang="en-US" sz="3000" b="1" dirty="0">
                <a:solidFill>
                  <a:srgbClr val="000000"/>
                </a:solidFill>
                <a:latin typeface="Inter Bold"/>
                <a:ea typeface="Inter Bold"/>
                <a:cs typeface="Inter Bold"/>
                <a:sym typeface="Inter Bold"/>
              </a:rPr>
              <a:t>결론</a:t>
            </a:r>
            <a:endParaRPr lang="en-US" sz="3000" b="1" dirty="0">
              <a:solidFill>
                <a:srgbClr val="000000"/>
              </a:solidFill>
              <a:latin typeface="Inter Bold"/>
              <a:ea typeface="Inter Bold"/>
              <a:cs typeface="Inter Bold"/>
              <a:sym typeface="Inter Bold"/>
            </a:endParaRPr>
          </a:p>
        </p:txBody>
      </p:sp>
      <p:sp>
        <p:nvSpPr>
          <p:cNvPr id="6" name="TextBox 6"/>
          <p:cNvSpPr txBox="1"/>
          <p:nvPr/>
        </p:nvSpPr>
        <p:spPr>
          <a:xfrm>
            <a:off x="1701185" y="3805065"/>
            <a:ext cx="406450" cy="838200"/>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01</a:t>
            </a:r>
          </a:p>
        </p:txBody>
      </p:sp>
      <p:sp>
        <p:nvSpPr>
          <p:cNvPr id="7" name="TextBox 7"/>
          <p:cNvSpPr txBox="1"/>
          <p:nvPr/>
        </p:nvSpPr>
        <p:spPr>
          <a:xfrm>
            <a:off x="1701185" y="4750334"/>
            <a:ext cx="468734" cy="838200"/>
          </a:xfrm>
          <a:prstGeom prst="rect">
            <a:avLst/>
          </a:prstGeom>
        </p:spPr>
        <p:txBody>
          <a:bodyPr lIns="0" tIns="0" rIns="0" bIns="0" rtlCol="0" anchor="t">
            <a:spAutoFit/>
          </a:bodyPr>
          <a:lstStyle/>
          <a:p>
            <a:pPr marL="0" lvl="0" indent="0" algn="l">
              <a:lnSpc>
                <a:spcPts val="7500"/>
              </a:lnSpc>
            </a:pPr>
            <a:r>
              <a:rPr lang="en-US" sz="3000" dirty="0">
                <a:solidFill>
                  <a:srgbClr val="000000"/>
                </a:solidFill>
                <a:latin typeface="Inter"/>
                <a:ea typeface="Inter"/>
                <a:cs typeface="Inter"/>
                <a:sym typeface="Inter"/>
              </a:rPr>
              <a:t>02</a:t>
            </a:r>
          </a:p>
        </p:txBody>
      </p:sp>
      <p:sp>
        <p:nvSpPr>
          <p:cNvPr id="8" name="AutoShape 8"/>
          <p:cNvSpPr/>
          <p:nvPr/>
        </p:nvSpPr>
        <p:spPr>
          <a:xfrm flipV="1">
            <a:off x="1485744" y="4797810"/>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9" name="AutoShape 9"/>
          <p:cNvSpPr/>
          <p:nvPr/>
        </p:nvSpPr>
        <p:spPr>
          <a:xfrm flipV="1">
            <a:off x="1485744" y="575940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22" name="TextBox 5">
            <a:extLst>
              <a:ext uri="{FF2B5EF4-FFF2-40B4-BE49-F238E27FC236}">
                <a16:creationId xmlns:a16="http://schemas.microsoft.com/office/drawing/2014/main" id="{14A1274B-6816-0AAD-CF64-268CE040200D}"/>
              </a:ext>
            </a:extLst>
          </p:cNvPr>
          <p:cNvSpPr txBox="1"/>
          <p:nvPr/>
        </p:nvSpPr>
        <p:spPr>
          <a:xfrm>
            <a:off x="1485744" y="751349"/>
            <a:ext cx="7641376" cy="1715278"/>
          </a:xfrm>
          <a:prstGeom prst="rect">
            <a:avLst/>
          </a:prstGeom>
        </p:spPr>
        <p:txBody>
          <a:bodyPr lIns="0" tIns="0" rIns="0" bIns="0" rtlCol="0" anchor="t">
            <a:spAutoFit/>
          </a:bodyPr>
          <a:lstStyle/>
          <a:p>
            <a:pPr algn="ctr">
              <a:lnSpc>
                <a:spcPts val="14647"/>
              </a:lnSpc>
              <a:spcBef>
                <a:spcPct val="0"/>
              </a:spcBef>
            </a:pPr>
            <a:r>
              <a:rPr lang="en-US" sz="10462" b="1" dirty="0">
                <a:solidFill>
                  <a:srgbClr val="000000"/>
                </a:solidFill>
                <a:latin typeface="Inter Bold"/>
                <a:ea typeface="Inter Bold"/>
                <a:cs typeface="Inter Bold"/>
                <a:sym typeface="Inter Bold"/>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grpSp>
        <p:nvGrpSpPr>
          <p:cNvPr id="2" name="Group 2"/>
          <p:cNvGrpSpPr/>
          <p:nvPr/>
        </p:nvGrpSpPr>
        <p:grpSpPr>
          <a:xfrm>
            <a:off x="13600709" y="3676477"/>
            <a:ext cx="4687291" cy="6610523"/>
            <a:chOff x="0" y="0"/>
            <a:chExt cx="726184" cy="1024143"/>
          </a:xfrm>
        </p:grpSpPr>
        <p:sp>
          <p:nvSpPr>
            <p:cNvPr id="3" name="Freeform 3"/>
            <p:cNvSpPr/>
            <p:nvPr/>
          </p:nvSpPr>
          <p:spPr>
            <a:xfrm>
              <a:off x="0" y="0"/>
              <a:ext cx="726184" cy="1024143"/>
            </a:xfrm>
            <a:custGeom>
              <a:avLst/>
              <a:gdLst/>
              <a:ahLst/>
              <a:cxnLst/>
              <a:rect l="l" t="t" r="r" b="b"/>
              <a:pathLst>
                <a:path w="726184" h="1024143">
                  <a:moveTo>
                    <a:pt x="0" y="0"/>
                  </a:moveTo>
                  <a:lnTo>
                    <a:pt x="726184" y="0"/>
                  </a:lnTo>
                  <a:lnTo>
                    <a:pt x="726184" y="1024143"/>
                  </a:lnTo>
                  <a:lnTo>
                    <a:pt x="0" y="1024143"/>
                  </a:lnTo>
                  <a:close/>
                </a:path>
              </a:pathLst>
            </a:custGeom>
            <a:blipFill>
              <a:blip r:embed="rId2"/>
              <a:stretch>
                <a:fillRect t="-3213" b="-3213"/>
              </a:stretch>
            </a:blipFill>
          </p:spPr>
          <p:txBody>
            <a:bodyPr/>
            <a:lstStyle/>
            <a:p>
              <a:endParaRPr lang="ko-KR" altLang="en-US"/>
            </a:p>
          </p:txBody>
        </p:sp>
      </p:grpSp>
      <p:grpSp>
        <p:nvGrpSpPr>
          <p:cNvPr id="4" name="Group 4"/>
          <p:cNvGrpSpPr/>
          <p:nvPr/>
        </p:nvGrpSpPr>
        <p:grpSpPr>
          <a:xfrm>
            <a:off x="1028700" y="7114657"/>
            <a:ext cx="2124593" cy="212459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3660552" y="7114657"/>
            <a:ext cx="2124593" cy="21245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6289969" y="7114657"/>
            <a:ext cx="2124593" cy="212459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13" name="TextBox 13"/>
          <p:cNvSpPr txBox="1"/>
          <p:nvPr/>
        </p:nvSpPr>
        <p:spPr>
          <a:xfrm>
            <a:off x="1028700" y="962025"/>
            <a:ext cx="2970609" cy="523875"/>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INTRODUCTION</a:t>
            </a:r>
          </a:p>
        </p:txBody>
      </p:sp>
      <p:sp>
        <p:nvSpPr>
          <p:cNvPr id="14" name="TextBox 14"/>
          <p:cNvSpPr txBox="1"/>
          <p:nvPr/>
        </p:nvSpPr>
        <p:spPr>
          <a:xfrm>
            <a:off x="1464281" y="7988041"/>
            <a:ext cx="1253430"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MARKETER</a:t>
            </a:r>
          </a:p>
        </p:txBody>
      </p:sp>
      <p:sp>
        <p:nvSpPr>
          <p:cNvPr id="15" name="TextBox 15"/>
          <p:cNvSpPr txBox="1"/>
          <p:nvPr/>
        </p:nvSpPr>
        <p:spPr>
          <a:xfrm>
            <a:off x="3920515" y="7988041"/>
            <a:ext cx="1604665"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DATA-DRIVEN</a:t>
            </a:r>
          </a:p>
        </p:txBody>
      </p:sp>
      <p:sp>
        <p:nvSpPr>
          <p:cNvPr id="16" name="TextBox 16"/>
          <p:cNvSpPr txBox="1"/>
          <p:nvPr/>
        </p:nvSpPr>
        <p:spPr>
          <a:xfrm>
            <a:off x="6842939" y="7988041"/>
            <a:ext cx="1018654"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PASSION</a:t>
            </a:r>
          </a:p>
        </p:txBody>
      </p:sp>
      <p:sp>
        <p:nvSpPr>
          <p:cNvPr id="17" name="TextBox 17"/>
          <p:cNvSpPr txBox="1"/>
          <p:nvPr/>
        </p:nvSpPr>
        <p:spPr>
          <a:xfrm>
            <a:off x="1028700" y="2633421"/>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안녕하세요, 저는 마케팅 전문가 이수진입니다. 저는 창의적이고 전략적인 사고로 다양한 마케팅 캠페인을 성공적으로 이끌어온 경험을 가지고 있습니다. 마케팅 분야에서 5년 이상의 경력을 쌓아오며, 고객의 니즈를 정확히 파악하고 이를 충족시키기 위한 맞춤형 전략을 개발하는 능력을 키웠습니다.</a:t>
            </a:r>
          </a:p>
        </p:txBody>
      </p:sp>
      <p:sp>
        <p:nvSpPr>
          <p:cNvPr id="18" name="TextBox 18"/>
          <p:cNvSpPr txBox="1"/>
          <p:nvPr/>
        </p:nvSpPr>
        <p:spPr>
          <a:xfrm>
            <a:off x="1028700" y="4149187"/>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저의 강점은 데이터 분석을 통해 인사이트를 도출하고, 이를 바탕으로 효과적인 마케팅 전략을 수립하는 데 있습니다. 디지털 마케팅, 소셜 미디어 관리, 콘텐츠 마케팅 등 다양한 분야에서 활동하며, 각종 캠페인의 ROI를 극대화하는 성과를 달성해왔습니다. 또한, 팀과 협업하여 창의적인 아이디어를 실현하고, 프로젝트의 성공을 위해 최선을 다해왔습니다.</a:t>
            </a:r>
          </a:p>
        </p:txBody>
      </p:sp>
      <p:sp>
        <p:nvSpPr>
          <p:cNvPr id="19" name="TextBox 19"/>
          <p:cNvSpPr txBox="1"/>
          <p:nvPr/>
        </p:nvSpPr>
        <p:spPr>
          <a:xfrm>
            <a:off x="1028700" y="5664952"/>
            <a:ext cx="11221241" cy="63055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저는 항상 새로운 도전과 기회를 추구하며, 최신 마케팅 트렌드와 기술을 습득하는 데 열정적입니다. 이 포트폴리오를 통해 저의 경험과 역량을 공유하고, 귀사와 함께 더 큰 성과를 이뤄나가길 기대합니다.</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AutoShape 2"/>
          <p:cNvSpPr/>
          <p:nvPr/>
        </p:nvSpPr>
        <p:spPr>
          <a:xfrm>
            <a:off x="1654854" y="3325515"/>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3" name="TextBox 3"/>
          <p:cNvSpPr txBox="1"/>
          <p:nvPr/>
        </p:nvSpPr>
        <p:spPr>
          <a:xfrm>
            <a:off x="1028700" y="962025"/>
            <a:ext cx="3669209" cy="523875"/>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4" name="TextBox 4"/>
          <p:cNvSpPr txBox="1"/>
          <p:nvPr/>
        </p:nvSpPr>
        <p:spPr>
          <a:xfrm>
            <a:off x="5630766" y="990600"/>
            <a:ext cx="10870847" cy="692150"/>
          </a:xfrm>
          <a:prstGeom prst="rect">
            <a:avLst/>
          </a:prstGeom>
        </p:spPr>
        <p:txBody>
          <a:bodyPr lIns="0" tIns="0" rIns="0" bIns="0" rtlCol="0" anchor="t">
            <a:spAutoFit/>
          </a:bodyPr>
          <a:lstStyle/>
          <a:p>
            <a:pPr marL="0" lvl="0" indent="0" algn="l">
              <a:lnSpc>
                <a:spcPts val="2800"/>
              </a:lnSpc>
              <a:spcBef>
                <a:spcPct val="0"/>
              </a:spcBef>
            </a:pPr>
            <a:r>
              <a:rPr lang="en-US" sz="2000" b="1" u="none" strike="noStrike">
                <a:solidFill>
                  <a:srgbClr val="000000"/>
                </a:solidFill>
                <a:latin typeface="Source Han Sans KR Medium"/>
                <a:ea typeface="Source Han Sans KR Medium"/>
                <a:cs typeface="Source Han Sans KR Medium"/>
                <a:sym typeface="Source Han Sans KR Medium"/>
              </a:rPr>
              <a:t>저는 5년 이상의 마케팅 경력을 통해 다채널 마케팅 캠페인 기획 및 실행, 데이터 분석, 소셜 미디어 관리 등 다양한 분야에서 탁월한 성과를 이뤄냈습니다.</a:t>
            </a:r>
          </a:p>
        </p:txBody>
      </p:sp>
      <p:grpSp>
        <p:nvGrpSpPr>
          <p:cNvPr id="5" name="Group 5"/>
          <p:cNvGrpSpPr/>
          <p:nvPr/>
        </p:nvGrpSpPr>
        <p:grpSpPr>
          <a:xfrm>
            <a:off x="10183226" y="3042766"/>
            <a:ext cx="3086100" cy="565499"/>
            <a:chOff x="0" y="0"/>
            <a:chExt cx="4114800" cy="753999"/>
          </a:xfrm>
        </p:grpSpPr>
        <p:grpSp>
          <p:nvGrpSpPr>
            <p:cNvPr id="6" name="Group 6"/>
            <p:cNvGrpSpPr/>
            <p:nvPr/>
          </p:nvGrpSpPr>
          <p:grpSpPr>
            <a:xfrm>
              <a:off x="0" y="0"/>
              <a:ext cx="4114800" cy="753999"/>
              <a:chOff x="0" y="0"/>
              <a:chExt cx="812800" cy="148938"/>
            </a:xfrm>
          </p:grpSpPr>
          <p:sp>
            <p:nvSpPr>
              <p:cNvPr id="7" name="Freeform 7"/>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8" name="TextBox 8"/>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ABC 마케팅 에이전시</a:t>
              </a:r>
            </a:p>
          </p:txBody>
        </p:sp>
      </p:grpSp>
      <p:sp>
        <p:nvSpPr>
          <p:cNvPr id="10" name="TextBox 10"/>
          <p:cNvSpPr txBox="1"/>
          <p:nvPr/>
        </p:nvSpPr>
        <p:spPr>
          <a:xfrm>
            <a:off x="10381503" y="4079596"/>
            <a:ext cx="2199159"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2050년 5월 - 현재</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선임 매니저</a:t>
            </a:r>
          </a:p>
        </p:txBody>
      </p:sp>
      <p:grpSp>
        <p:nvGrpSpPr>
          <p:cNvPr id="11" name="Group 11"/>
          <p:cNvGrpSpPr/>
          <p:nvPr/>
        </p:nvGrpSpPr>
        <p:grpSpPr>
          <a:xfrm>
            <a:off x="10563738" y="5383748"/>
            <a:ext cx="5023991" cy="2029579"/>
            <a:chOff x="0" y="0"/>
            <a:chExt cx="6698655" cy="2706105"/>
          </a:xfrm>
        </p:grpSpPr>
        <p:sp>
          <p:nvSpPr>
            <p:cNvPr id="12" name="TextBox 12"/>
            <p:cNvSpPr txBox="1"/>
            <p:nvPr/>
          </p:nvSpPr>
          <p:spPr>
            <a:xfrm>
              <a:off x="0" y="623940"/>
              <a:ext cx="6698655"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a:t>
              </a:r>
              <a:r>
                <a:rPr lang="en-US" sz="1800" u="none" strike="noStrike">
                  <a:solidFill>
                    <a:srgbClr val="000000"/>
                  </a:solidFill>
                  <a:latin typeface="Source Han Sans KR"/>
                  <a:ea typeface="Source Han Sans KR"/>
                  <a:cs typeface="Source Han Sans KR"/>
                  <a:sym typeface="Source Han Sans KR"/>
                </a:rPr>
                <a:t>다채널 마케팅 캠페인 기획 및 실행</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고객 요구 분석을 통한 맞춤형 마케팅 전략 수립</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SEO 및 콘텐츠 마케팅을 통한 웹사이트 트래픽 증대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플랫폼 관리 및 성과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팀 내 협업을 통한 창의적 아이디어 개발 및 실행</a:t>
              </a:r>
            </a:p>
          </p:txBody>
        </p:sp>
        <p:sp>
          <p:nvSpPr>
            <p:cNvPr id="13" name="TextBox 13"/>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14" name="Group 14"/>
          <p:cNvGrpSpPr/>
          <p:nvPr/>
        </p:nvGrpSpPr>
        <p:grpSpPr>
          <a:xfrm>
            <a:off x="10563738" y="8086924"/>
            <a:ext cx="4897785" cy="1400929"/>
            <a:chOff x="0" y="0"/>
            <a:chExt cx="6530380" cy="1867905"/>
          </a:xfrm>
        </p:grpSpPr>
        <p:sp>
          <p:nvSpPr>
            <p:cNvPr id="15" name="TextBox 15"/>
            <p:cNvSpPr txBox="1"/>
            <p:nvPr/>
          </p:nvSpPr>
          <p:spPr>
            <a:xfrm>
              <a:off x="0" y="623940"/>
              <a:ext cx="6530380"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클라이언트의 웹사이트 방문자 수 150%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팔로워 수 200%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- 2021년 최고의 캠페인 상 수상</a:t>
              </a:r>
            </a:p>
          </p:txBody>
        </p:sp>
        <p:sp>
          <p:nvSpPr>
            <p:cNvPr id="16" name="TextBox 16"/>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3669209" cy="523875"/>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3" name="AutoShape 3"/>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p:cNvGrpSpPr/>
          <p:nvPr/>
        </p:nvGrpSpPr>
        <p:grpSpPr>
          <a:xfrm>
            <a:off x="1635785" y="3042766"/>
            <a:ext cx="3086100" cy="565499"/>
            <a:chOff x="0" y="0"/>
            <a:chExt cx="4114800" cy="753999"/>
          </a:xfrm>
        </p:grpSpPr>
        <p:grpSp>
          <p:nvGrpSpPr>
            <p:cNvPr id="5" name="Group 5"/>
            <p:cNvGrpSpPr/>
            <p:nvPr/>
          </p:nvGrpSpPr>
          <p:grpSpPr>
            <a:xfrm>
              <a:off x="0" y="0"/>
              <a:ext cx="4114800" cy="753999"/>
              <a:chOff x="0" y="0"/>
              <a:chExt cx="812800" cy="148938"/>
            </a:xfrm>
          </p:grpSpPr>
          <p:sp>
            <p:nvSpPr>
              <p:cNvPr id="6" name="Freeform 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922734" y="137816"/>
              <a:ext cx="2269331"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XYZ 코퍼레이션</a:t>
              </a:r>
            </a:p>
          </p:txBody>
        </p:sp>
      </p:grpSp>
      <p:grpSp>
        <p:nvGrpSpPr>
          <p:cNvPr id="9" name="Group 9"/>
          <p:cNvGrpSpPr/>
          <p:nvPr/>
        </p:nvGrpSpPr>
        <p:grpSpPr>
          <a:xfrm>
            <a:off x="9453315" y="3042766"/>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17736" y="137816"/>
              <a:ext cx="207932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LMN 스타트업</a:t>
              </a:r>
            </a:p>
          </p:txBody>
        </p:sp>
      </p:grpSp>
      <p:sp>
        <p:nvSpPr>
          <p:cNvPr id="14" name="TextBox 14"/>
          <p:cNvSpPr txBox="1"/>
          <p:nvPr/>
        </p:nvSpPr>
        <p:spPr>
          <a:xfrm>
            <a:off x="206794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2045년 5월 - 2050년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코디네이터</a:t>
            </a:r>
          </a:p>
        </p:txBody>
      </p:sp>
      <p:sp>
        <p:nvSpPr>
          <p:cNvPr id="15" name="TextBox 15"/>
          <p:cNvSpPr txBox="1"/>
          <p:nvPr/>
        </p:nvSpPr>
        <p:spPr>
          <a:xfrm>
            <a:off x="988547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2044년 5월 - 2045년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인턴</a:t>
            </a:r>
          </a:p>
        </p:txBody>
      </p:sp>
      <p:grpSp>
        <p:nvGrpSpPr>
          <p:cNvPr id="16" name="Group 16"/>
          <p:cNvGrpSpPr/>
          <p:nvPr/>
        </p:nvGrpSpPr>
        <p:grpSpPr>
          <a:xfrm>
            <a:off x="2272468" y="5383748"/>
            <a:ext cx="3132758" cy="2029579"/>
            <a:chOff x="0" y="0"/>
            <a:chExt cx="4177010" cy="2706105"/>
          </a:xfrm>
        </p:grpSpPr>
        <p:sp>
          <p:nvSpPr>
            <p:cNvPr id="17" name="TextBox 17"/>
            <p:cNvSpPr txBox="1"/>
            <p:nvPr/>
          </p:nvSpPr>
          <p:spPr>
            <a:xfrm>
              <a:off x="0" y="623940"/>
              <a:ext cx="4177010"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디지털 마케팅 캠페인 지원</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이메일 마케팅 및 뉴스레터 작성</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및 경쟁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마케팅 자료 및 보고서 작성</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이벤트 기획 및 실행</a:t>
              </a:r>
            </a:p>
          </p:txBody>
        </p:sp>
        <p:sp>
          <p:nvSpPr>
            <p:cNvPr id="18" name="TextBox 18"/>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19" name="Group 19"/>
          <p:cNvGrpSpPr/>
          <p:nvPr/>
        </p:nvGrpSpPr>
        <p:grpSpPr>
          <a:xfrm>
            <a:off x="10086706" y="5383748"/>
            <a:ext cx="3196754" cy="2029579"/>
            <a:chOff x="0" y="0"/>
            <a:chExt cx="4262338" cy="2706105"/>
          </a:xfrm>
        </p:grpSpPr>
        <p:sp>
          <p:nvSpPr>
            <p:cNvPr id="20" name="TextBox 20"/>
            <p:cNvSpPr txBox="1"/>
            <p:nvPr/>
          </p:nvSpPr>
          <p:spPr>
            <a:xfrm>
              <a:off x="0" y="623940"/>
              <a:ext cx="4262338"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소셜 미디어 콘텐츠 작성 및 게시</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지원</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및 경쟁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홍보 자료 디자인 및 배포</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마케팅 팀 지원 업무</a:t>
              </a:r>
            </a:p>
          </p:txBody>
        </p:sp>
        <p:sp>
          <p:nvSpPr>
            <p:cNvPr id="21" name="TextBox 21"/>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22" name="Group 22"/>
          <p:cNvGrpSpPr/>
          <p:nvPr/>
        </p:nvGrpSpPr>
        <p:grpSpPr>
          <a:xfrm>
            <a:off x="2272468" y="8086924"/>
            <a:ext cx="5382667" cy="1400929"/>
            <a:chOff x="0" y="0"/>
            <a:chExt cx="7176889" cy="1867905"/>
          </a:xfrm>
        </p:grpSpPr>
        <p:sp>
          <p:nvSpPr>
            <p:cNvPr id="23" name="TextBox 23"/>
            <p:cNvSpPr txBox="1"/>
            <p:nvPr/>
          </p:nvSpPr>
          <p:spPr>
            <a:xfrm>
              <a:off x="0" y="623940"/>
              <a:ext cx="7176889"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제품 출시 캠페인 성공적으로 실행, 매출 30%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새로운 CRM 시스템 도입 및 고객 데이터베이스 최적화</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연례 마케팅 이벤트 참가자 수 50% 증가</a:t>
              </a:r>
            </a:p>
          </p:txBody>
        </p:sp>
        <p:sp>
          <p:nvSpPr>
            <p:cNvPr id="24" name="TextBox 24"/>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grpSp>
        <p:nvGrpSpPr>
          <p:cNvPr id="25" name="Group 25"/>
          <p:cNvGrpSpPr/>
          <p:nvPr/>
        </p:nvGrpSpPr>
        <p:grpSpPr>
          <a:xfrm>
            <a:off x="10086706" y="8086924"/>
            <a:ext cx="4561954" cy="1400929"/>
            <a:chOff x="0" y="0"/>
            <a:chExt cx="6082605" cy="1867905"/>
          </a:xfrm>
        </p:grpSpPr>
        <p:sp>
          <p:nvSpPr>
            <p:cNvPr id="26" name="TextBox 26"/>
            <p:cNvSpPr txBox="1"/>
            <p:nvPr/>
          </p:nvSpPr>
          <p:spPr>
            <a:xfrm>
              <a:off x="0" y="623940"/>
              <a:ext cx="6082605" cy="1243965"/>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1000명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다양한 마케팅 프로젝트 지원 및 성공적 완료</a:t>
              </a:r>
            </a:p>
          </p:txBody>
        </p:sp>
        <p:sp>
          <p:nvSpPr>
            <p:cNvPr id="27" name="TextBox 27"/>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a:off x="0" y="0"/>
              <a:ext cx="1225595" cy="994504"/>
            </a:xfrm>
            <a:custGeom>
              <a:avLst/>
              <a:gdLst/>
              <a:ahLst/>
              <a:cxnLst/>
              <a:rect l="l" t="t" r="r" b="b"/>
              <a:pathLst>
                <a:path w="1225595" h="994504">
                  <a:moveTo>
                    <a:pt x="0" y="0"/>
                  </a:moveTo>
                  <a:lnTo>
                    <a:pt x="1225595" y="0"/>
                  </a:lnTo>
                  <a:lnTo>
                    <a:pt x="1225595" y="994504"/>
                  </a:lnTo>
                  <a:lnTo>
                    <a:pt x="0" y="994504"/>
                  </a:lnTo>
                  <a:close/>
                </a:path>
              </a:pathLst>
            </a:custGeom>
            <a:blipFill>
              <a:blip r:embed="rId4"/>
              <a:stretch>
                <a:fillRect l="-10896" r="-10896"/>
              </a:stretch>
            </a:blipFill>
          </p:spPr>
          <p:txBody>
            <a:bodyPr/>
            <a:lstStyle/>
            <a:p>
              <a:endParaRPr lang="ko-KR" altLang="en-US"/>
            </a:p>
          </p:txBody>
        </p:sp>
      </p:grpSp>
      <p:sp>
        <p:nvSpPr>
          <p:cNvPr id="5" name="TextBox 5"/>
          <p:cNvSpPr txBox="1"/>
          <p:nvPr/>
        </p:nvSpPr>
        <p:spPr>
          <a:xfrm>
            <a:off x="1028700" y="962025"/>
            <a:ext cx="3427661" cy="523875"/>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01</a:t>
            </a:r>
          </a:p>
        </p:txBody>
      </p:sp>
      <p:sp>
        <p:nvSpPr>
          <p:cNvPr id="6" name="TextBox 6"/>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ABC 마케팅 에이전시 - Green Earth 캠페인</a:t>
            </a:r>
          </a:p>
        </p:txBody>
      </p:sp>
      <p:sp>
        <p:nvSpPr>
          <p:cNvPr id="7" name="TextBox 7"/>
          <p:cNvSpPr txBox="1"/>
          <p:nvPr/>
        </p:nvSpPr>
        <p:spPr>
          <a:xfrm>
            <a:off x="9780910" y="3773499"/>
            <a:ext cx="673097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캠페인 전략 수립 및 실행 계획 작성</a:t>
            </a:r>
          </a:p>
          <a:p>
            <a:pPr algn="l">
              <a:lnSpc>
                <a:spcPts val="2520"/>
              </a:lnSpc>
            </a:pPr>
            <a:r>
              <a:rPr lang="en-US" sz="1800">
                <a:solidFill>
                  <a:srgbClr val="000000"/>
                </a:solidFill>
                <a:latin typeface="Source Han Sans KR"/>
                <a:ea typeface="Source Han Sans KR"/>
                <a:cs typeface="Source Han Sans KR"/>
                <a:sym typeface="Source Han Sans KR"/>
              </a:rPr>
              <a:t>- 소셜 미디어, 이메일 마케팅, 콘텐츠 마케팅을 통한 다채널 캠페인 진행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인플루언서 협업 및 이벤트 기획</a:t>
            </a:r>
          </a:p>
        </p:txBody>
      </p:sp>
      <p:sp>
        <p:nvSpPr>
          <p:cNvPr id="8" name="TextBox 8"/>
          <p:cNvSpPr txBox="1"/>
          <p:nvPr/>
        </p:nvSpPr>
        <p:spPr>
          <a:xfrm>
            <a:off x="9780910" y="3269825"/>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9" name="TextBox 9"/>
          <p:cNvSpPr txBox="1"/>
          <p:nvPr/>
        </p:nvSpPr>
        <p:spPr>
          <a:xfrm>
            <a:off x="9780910" y="5950397"/>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웹사이트 방문자 수 150% 증가</a:t>
            </a:r>
          </a:p>
          <a:p>
            <a:pPr algn="l">
              <a:lnSpc>
                <a:spcPts val="2520"/>
              </a:lnSpc>
            </a:pPr>
            <a:r>
              <a:rPr lang="en-US" sz="1800">
                <a:solidFill>
                  <a:srgbClr val="000000"/>
                </a:solidFill>
                <a:latin typeface="Source Han Sans KR"/>
                <a:ea typeface="Source Han Sans KR"/>
                <a:cs typeface="Source Han Sans KR"/>
                <a:sym typeface="Source Han Sans KR"/>
              </a:rPr>
              <a:t>- 캠페인 기간 동안 매출 35%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조사에서 긍정적 평가 40% 상승</a:t>
            </a:r>
          </a:p>
        </p:txBody>
      </p:sp>
      <p:sp>
        <p:nvSpPr>
          <p:cNvPr id="10" name="TextBox 10"/>
          <p:cNvSpPr txBox="1"/>
          <p:nvPr/>
        </p:nvSpPr>
        <p:spPr>
          <a:xfrm>
            <a:off x="9780910" y="544672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1" name="Group 11"/>
          <p:cNvGrpSpPr/>
          <p:nvPr/>
        </p:nvGrpSpPr>
        <p:grpSpPr>
          <a:xfrm>
            <a:off x="10604239" y="7687033"/>
            <a:ext cx="238442" cy="2384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0922966" y="7687033"/>
            <a:ext cx="238442" cy="2384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7" name="TextBox 17"/>
          <p:cNvSpPr txBox="1"/>
          <p:nvPr/>
        </p:nvSpPr>
        <p:spPr>
          <a:xfrm>
            <a:off x="9780910" y="8128000"/>
            <a:ext cx="536183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200%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캠페인 전반의 데이터 분석 및 성과 보고</a:t>
            </a:r>
          </a:p>
        </p:txBody>
      </p:sp>
      <p:sp>
        <p:nvSpPr>
          <p:cNvPr id="18" name="TextBox 18"/>
          <p:cNvSpPr txBox="1"/>
          <p:nvPr/>
        </p:nvSpPr>
        <p:spPr>
          <a:xfrm>
            <a:off x="9780910" y="7624326"/>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687033"/>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687033"/>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687033"/>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7525889" y="1028700"/>
            <a:ext cx="9733411" cy="8229600"/>
            <a:chOff x="0" y="0"/>
            <a:chExt cx="1507960" cy="1274980"/>
          </a:xfrm>
        </p:grpSpPr>
        <p:sp>
          <p:nvSpPr>
            <p:cNvPr id="4" name="Freeform 4"/>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5" name="TextBox 5"/>
          <p:cNvSpPr txBox="1"/>
          <p:nvPr/>
        </p:nvSpPr>
        <p:spPr>
          <a:xfrm>
            <a:off x="1028700" y="3572769"/>
            <a:ext cx="4586660"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시장 조사 및 타겟 고객 분석</a:t>
            </a:r>
          </a:p>
          <a:p>
            <a:pPr algn="l">
              <a:lnSpc>
                <a:spcPts val="2520"/>
              </a:lnSpc>
            </a:pPr>
            <a:r>
              <a:rPr lang="en-US" sz="1800">
                <a:solidFill>
                  <a:srgbClr val="000000"/>
                </a:solidFill>
                <a:latin typeface="Source Han Sans KR"/>
                <a:ea typeface="Source Han Sans KR"/>
                <a:cs typeface="Source Han Sans KR"/>
                <a:sym typeface="Source Han Sans KR"/>
              </a:rPr>
              <a:t>- 광고 캠페인 기획 및 실행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제품 리뷰 이벤트 및 사용자 생성 콘텐츠 활성화</a:t>
            </a:r>
          </a:p>
        </p:txBody>
      </p:sp>
      <p:sp>
        <p:nvSpPr>
          <p:cNvPr id="6" name="TextBox 6"/>
          <p:cNvSpPr txBox="1"/>
          <p:nvPr/>
        </p:nvSpPr>
        <p:spPr>
          <a:xfrm>
            <a:off x="1028700" y="3069096"/>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7" name="TextBox 7"/>
          <p:cNvSpPr txBox="1"/>
          <p:nvPr/>
        </p:nvSpPr>
        <p:spPr>
          <a:xfrm>
            <a:off x="1028700" y="5749668"/>
            <a:ext cx="2666628"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출시 첫 달 매출 30% 증가</a:t>
            </a:r>
          </a:p>
          <a:p>
            <a:pPr algn="l">
              <a:lnSpc>
                <a:spcPts val="2520"/>
              </a:lnSpc>
            </a:pPr>
            <a:r>
              <a:rPr lang="en-US" sz="1800">
                <a:solidFill>
                  <a:srgbClr val="000000"/>
                </a:solidFill>
                <a:latin typeface="Source Han Sans KR"/>
                <a:ea typeface="Source Han Sans KR"/>
                <a:cs typeface="Source Han Sans KR"/>
                <a:sym typeface="Source Han Sans KR"/>
              </a:rPr>
              <a:t>- 사용자 리뷰 수 150%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20% 상승</a:t>
            </a:r>
          </a:p>
        </p:txBody>
      </p:sp>
      <p:sp>
        <p:nvSpPr>
          <p:cNvPr id="8" name="TextBox 8"/>
          <p:cNvSpPr txBox="1"/>
          <p:nvPr/>
        </p:nvSpPr>
        <p:spPr>
          <a:xfrm>
            <a:off x="102870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sp>
        <p:nvSpPr>
          <p:cNvPr id="9" name="TextBox 9"/>
          <p:cNvSpPr txBox="1"/>
          <p:nvPr/>
        </p:nvSpPr>
        <p:spPr>
          <a:xfrm>
            <a:off x="1028700" y="7926567"/>
            <a:ext cx="420305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온라인 광고 캠페인 관리, 전환율 25%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사용자 생성 콘텐츠 캠페인 기획 및 관리</a:t>
            </a:r>
          </a:p>
        </p:txBody>
      </p:sp>
      <p:sp>
        <p:nvSpPr>
          <p:cNvPr id="10" name="TextBox 10"/>
          <p:cNvSpPr txBox="1"/>
          <p:nvPr/>
        </p:nvSpPr>
        <p:spPr>
          <a:xfrm>
            <a:off x="1028700" y="962025"/>
            <a:ext cx="3487043" cy="523875"/>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02</a:t>
            </a:r>
          </a:p>
        </p:txBody>
      </p:sp>
      <p:sp>
        <p:nvSpPr>
          <p:cNvPr id="11" name="TextBox 11"/>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XYZ 코퍼레이션 - 제품 출시 캠페인</a:t>
            </a:r>
          </a:p>
        </p:txBody>
      </p:sp>
      <p:grpSp>
        <p:nvGrpSpPr>
          <p:cNvPr id="12" name="Group 12"/>
          <p:cNvGrpSpPr/>
          <p:nvPr/>
        </p:nvGrpSpPr>
        <p:grpSpPr>
          <a:xfrm>
            <a:off x="1852029" y="7485600"/>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2170756" y="7485600"/>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1028700" y="7422893"/>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2489483" y="7485600"/>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2808210" y="7485600"/>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3126936" y="7485600"/>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p:cNvSpPr txBox="1"/>
          <p:nvPr/>
        </p:nvSpPr>
        <p:spPr>
          <a:xfrm>
            <a:off x="9780910" y="7922289"/>
            <a:ext cx="5488707"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1000명 증가</a:t>
            </a:r>
          </a:p>
          <a:p>
            <a:pPr algn="l">
              <a:lnSpc>
                <a:spcPts val="2520"/>
              </a:lnSpc>
            </a:pPr>
            <a:r>
              <a:rPr lang="en-US" sz="1800">
                <a:solidFill>
                  <a:srgbClr val="000000"/>
                </a:solidFill>
                <a:latin typeface="Source Han Sans KR"/>
                <a:ea typeface="Source Han Sans KR"/>
                <a:cs typeface="Source Han Sans KR"/>
                <a:sym typeface="Source Han Sans KR"/>
              </a:rPr>
              <a:t>- 이벤트 및 캠페인 기획, 참여율 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 및 데이터 분석</a:t>
            </a:r>
          </a:p>
        </p:txBody>
      </p:sp>
      <p:sp>
        <p:nvSpPr>
          <p:cNvPr id="6" name="TextBox 6"/>
          <p:cNvSpPr txBox="1"/>
          <p:nvPr/>
        </p:nvSpPr>
        <p:spPr>
          <a:xfrm>
            <a:off x="1028700" y="962025"/>
            <a:ext cx="3498279" cy="523875"/>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03</a:t>
            </a:r>
          </a:p>
        </p:txBody>
      </p:sp>
      <p:sp>
        <p:nvSpPr>
          <p:cNvPr id="7" name="TextBox 7"/>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LMN 스타트업 - 소셜 미디어 활성화 프로젝트</a:t>
            </a:r>
          </a:p>
        </p:txBody>
      </p:sp>
      <p:sp>
        <p:nvSpPr>
          <p:cNvPr id="8" name="TextBox 8"/>
          <p:cNvSpPr txBox="1"/>
          <p:nvPr/>
        </p:nvSpPr>
        <p:spPr>
          <a:xfrm>
            <a:off x="9780910" y="3577047"/>
            <a:ext cx="382771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전략 수립</a:t>
            </a:r>
          </a:p>
          <a:p>
            <a:pPr algn="l">
              <a:lnSpc>
                <a:spcPts val="2520"/>
              </a:lnSpc>
            </a:pPr>
            <a:r>
              <a:rPr lang="en-US" sz="1800">
                <a:solidFill>
                  <a:srgbClr val="000000"/>
                </a:solidFill>
                <a:latin typeface="Source Han Sans KR"/>
                <a:ea typeface="Source Han Sans KR"/>
                <a:cs typeface="Source Han Sans KR"/>
                <a:sym typeface="Source Han Sans KR"/>
              </a:rPr>
              <a:t>- 팔로워와의 적극적인 소통 및 참여 유도</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월간 캠페인 및 이벤트 기획</a:t>
            </a:r>
          </a:p>
        </p:txBody>
      </p:sp>
      <p:sp>
        <p:nvSpPr>
          <p:cNvPr id="9" name="TextBox 9"/>
          <p:cNvSpPr txBox="1"/>
          <p:nvPr/>
        </p:nvSpPr>
        <p:spPr>
          <a:xfrm>
            <a:off x="9780910" y="3073374"/>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10" name="TextBox 10"/>
          <p:cNvSpPr txBox="1"/>
          <p:nvPr/>
        </p:nvSpPr>
        <p:spPr>
          <a:xfrm>
            <a:off x="9780910" y="5749668"/>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150% 증가</a:t>
            </a:r>
          </a:p>
          <a:p>
            <a:pPr algn="l">
              <a:lnSpc>
                <a:spcPts val="2520"/>
              </a:lnSpc>
            </a:pPr>
            <a:r>
              <a:rPr lang="en-US" sz="1800">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고객 참여도 및 만족도 30% 증가</a:t>
            </a:r>
          </a:p>
        </p:txBody>
      </p:sp>
      <p:sp>
        <p:nvSpPr>
          <p:cNvPr id="11" name="TextBox 11"/>
          <p:cNvSpPr txBox="1"/>
          <p:nvPr/>
        </p:nvSpPr>
        <p:spPr>
          <a:xfrm>
            <a:off x="978091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2" name="Group 12"/>
          <p:cNvGrpSpPr/>
          <p:nvPr/>
        </p:nvGrpSpPr>
        <p:grpSpPr>
          <a:xfrm>
            <a:off x="10604239" y="7481322"/>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10922966" y="7481322"/>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9780910" y="7418615"/>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481322"/>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481322"/>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481322"/>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6514001" y="4254292"/>
            <a:ext cx="1400929" cy="1400929"/>
          </a:xfrm>
          <a:custGeom>
            <a:avLst/>
            <a:gdLst/>
            <a:ahLst/>
            <a:cxnLst/>
            <a:rect l="l" t="t" r="r" b="b"/>
            <a:pathLst>
              <a:path w="1400929" h="1400929">
                <a:moveTo>
                  <a:pt x="0" y="0"/>
                </a:moveTo>
                <a:lnTo>
                  <a:pt x="1400929" y="0"/>
                </a:lnTo>
                <a:lnTo>
                  <a:pt x="1400929" y="1400928"/>
                </a:lnTo>
                <a:lnTo>
                  <a:pt x="0" y="1400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a:off x="6391270" y="7425771"/>
            <a:ext cx="1646390" cy="1400929"/>
          </a:xfrm>
          <a:custGeom>
            <a:avLst/>
            <a:gdLst/>
            <a:ahLst/>
            <a:cxnLst/>
            <a:rect l="l" t="t" r="r" b="b"/>
            <a:pathLst>
              <a:path w="1646390" h="1400929">
                <a:moveTo>
                  <a:pt x="0" y="0"/>
                </a:moveTo>
                <a:lnTo>
                  <a:pt x="1646391" y="0"/>
                </a:lnTo>
                <a:lnTo>
                  <a:pt x="1646391" y="1400929"/>
                </a:lnTo>
                <a:lnTo>
                  <a:pt x="0" y="1400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14427427" y="4254292"/>
            <a:ext cx="1575687" cy="1400929"/>
          </a:xfrm>
          <a:custGeom>
            <a:avLst/>
            <a:gdLst/>
            <a:ahLst/>
            <a:cxnLst/>
            <a:rect l="l" t="t" r="r" b="b"/>
            <a:pathLst>
              <a:path w="1575687" h="1400929">
                <a:moveTo>
                  <a:pt x="0" y="0"/>
                </a:moveTo>
                <a:lnTo>
                  <a:pt x="1575687" y="0"/>
                </a:lnTo>
                <a:lnTo>
                  <a:pt x="1575687" y="1400928"/>
                </a:lnTo>
                <a:lnTo>
                  <a:pt x="0" y="1400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5" name="Freeform 5"/>
          <p:cNvSpPr/>
          <p:nvPr/>
        </p:nvSpPr>
        <p:spPr>
          <a:xfrm>
            <a:off x="14649076" y="7425771"/>
            <a:ext cx="1132389" cy="1400929"/>
          </a:xfrm>
          <a:custGeom>
            <a:avLst/>
            <a:gdLst/>
            <a:ahLst/>
            <a:cxnLst/>
            <a:rect l="l" t="t" r="r" b="b"/>
            <a:pathLst>
              <a:path w="1132389" h="1400929">
                <a:moveTo>
                  <a:pt x="0" y="0"/>
                </a:moveTo>
                <a:lnTo>
                  <a:pt x="1132388" y="0"/>
                </a:lnTo>
                <a:lnTo>
                  <a:pt x="1132388" y="1400929"/>
                </a:lnTo>
                <a:lnTo>
                  <a:pt x="0" y="14009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6" name="AutoShape 6"/>
          <p:cNvSpPr/>
          <p:nvPr/>
        </p:nvSpPr>
        <p:spPr>
          <a:xfrm>
            <a:off x="827427" y="2830304"/>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7" name="TextBox 7"/>
          <p:cNvSpPr txBox="1"/>
          <p:nvPr/>
        </p:nvSpPr>
        <p:spPr>
          <a:xfrm>
            <a:off x="1028700" y="962025"/>
            <a:ext cx="3776067" cy="523875"/>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ADDITIONAL SKILLS</a:t>
            </a:r>
          </a:p>
        </p:txBody>
      </p:sp>
      <p:sp>
        <p:nvSpPr>
          <p:cNvPr id="8" name="TextBox 8"/>
          <p:cNvSpPr txBox="1"/>
          <p:nvPr/>
        </p:nvSpPr>
        <p:spPr>
          <a:xfrm>
            <a:off x="2284886" y="4710340"/>
            <a:ext cx="3407122"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SEO 및 SEM 전략 수립 및 실행</a:t>
            </a:r>
          </a:p>
          <a:p>
            <a:pPr algn="l">
              <a:lnSpc>
                <a:spcPts val="2520"/>
              </a:lnSpc>
            </a:pPr>
            <a:r>
              <a:rPr lang="en-US" sz="1800">
                <a:solidFill>
                  <a:srgbClr val="000000"/>
                </a:solidFill>
                <a:latin typeface="Source Han Sans KR"/>
                <a:ea typeface="Source Han Sans KR"/>
                <a:cs typeface="Source Han Sans KR"/>
                <a:sym typeface="Source Han Sans KR"/>
              </a:rPr>
              <a:t>- 소셜 미디어 관리 및 콘텐츠 제작</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이메일 마케팅 캠페인 기획 및 실행</a:t>
            </a:r>
          </a:p>
        </p:txBody>
      </p:sp>
      <p:sp>
        <p:nvSpPr>
          <p:cNvPr id="9" name="TextBox 9"/>
          <p:cNvSpPr txBox="1"/>
          <p:nvPr/>
        </p:nvSpPr>
        <p:spPr>
          <a:xfrm>
            <a:off x="2284886" y="4206667"/>
            <a:ext cx="1325910"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디지털 마케팅</a:t>
            </a:r>
          </a:p>
        </p:txBody>
      </p:sp>
      <p:sp>
        <p:nvSpPr>
          <p:cNvPr id="10" name="TextBox 10"/>
          <p:cNvSpPr txBox="1"/>
          <p:nvPr/>
        </p:nvSpPr>
        <p:spPr>
          <a:xfrm>
            <a:off x="10157776" y="4710340"/>
            <a:ext cx="3553420"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다양한 형식의 콘텐츠 제작</a:t>
            </a:r>
          </a:p>
          <a:p>
            <a:pPr algn="l">
              <a:lnSpc>
                <a:spcPts val="2520"/>
              </a:lnSpc>
            </a:pPr>
            <a:r>
              <a:rPr lang="en-US" sz="1800">
                <a:solidFill>
                  <a:srgbClr val="000000"/>
                </a:solidFill>
                <a:latin typeface="Source Han Sans KR"/>
                <a:ea typeface="Source Han Sans KR"/>
                <a:cs typeface="Source Han Sans KR"/>
                <a:sym typeface="Source Han Sans KR"/>
              </a:rPr>
              <a:t>- 브랜드 일관성을 유지한 콘텐츠 기획</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콘텐츠 마케팅 전략 수립 및 실행</a:t>
            </a:r>
          </a:p>
        </p:txBody>
      </p:sp>
      <p:sp>
        <p:nvSpPr>
          <p:cNvPr id="11" name="TextBox 11"/>
          <p:cNvSpPr txBox="1"/>
          <p:nvPr/>
        </p:nvSpPr>
        <p:spPr>
          <a:xfrm>
            <a:off x="10157776" y="4206667"/>
            <a:ext cx="1115616"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콘텐츠 제작</a:t>
            </a:r>
          </a:p>
        </p:txBody>
      </p:sp>
      <p:sp>
        <p:nvSpPr>
          <p:cNvPr id="12" name="TextBox 12"/>
          <p:cNvSpPr txBox="1"/>
          <p:nvPr/>
        </p:nvSpPr>
        <p:spPr>
          <a:xfrm>
            <a:off x="2284886" y="7881820"/>
            <a:ext cx="31967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데이터 툴을 활용한 데이터 분석</a:t>
            </a:r>
          </a:p>
          <a:p>
            <a:pPr algn="l">
              <a:lnSpc>
                <a:spcPts val="2520"/>
              </a:lnSpc>
            </a:pPr>
            <a:r>
              <a:rPr lang="en-US" sz="1800">
                <a:solidFill>
                  <a:srgbClr val="000000"/>
                </a:solidFill>
                <a:latin typeface="Source Han Sans KR"/>
                <a:ea typeface="Source Han Sans KR"/>
                <a:cs typeface="Source Han Sans KR"/>
                <a:sym typeface="Source Han Sans KR"/>
              </a:rPr>
              <a:t>- 고객 행동 분석 및 인사이트 도출</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데이터 기반 마케팅 전략 수립</a:t>
            </a:r>
          </a:p>
        </p:txBody>
      </p:sp>
      <p:sp>
        <p:nvSpPr>
          <p:cNvPr id="13" name="TextBox 13"/>
          <p:cNvSpPr txBox="1"/>
          <p:nvPr/>
        </p:nvSpPr>
        <p:spPr>
          <a:xfrm>
            <a:off x="2284886" y="7378146"/>
            <a:ext cx="1115616"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디지털 분석</a:t>
            </a:r>
          </a:p>
        </p:txBody>
      </p:sp>
      <p:sp>
        <p:nvSpPr>
          <p:cNvPr id="14" name="TextBox 14"/>
          <p:cNvSpPr txBox="1"/>
          <p:nvPr/>
        </p:nvSpPr>
        <p:spPr>
          <a:xfrm>
            <a:off x="10157776" y="7881820"/>
            <a:ext cx="31967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마케팅 캠페인 기획 및 실행 관리</a:t>
            </a:r>
          </a:p>
          <a:p>
            <a:pPr algn="l">
              <a:lnSpc>
                <a:spcPts val="2520"/>
              </a:lnSpc>
            </a:pPr>
            <a:r>
              <a:rPr lang="en-US" sz="1800">
                <a:solidFill>
                  <a:srgbClr val="000000"/>
                </a:solidFill>
                <a:latin typeface="Source Han Sans KR"/>
                <a:ea typeface="Source Han Sans KR"/>
                <a:cs typeface="Source Han Sans KR"/>
                <a:sym typeface="Source Han Sans KR"/>
              </a:rPr>
              <a:t>- 팀 내 협업 및 커뮤니케이션</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예산 관리 및 성과 분석</a:t>
            </a:r>
          </a:p>
        </p:txBody>
      </p:sp>
      <p:sp>
        <p:nvSpPr>
          <p:cNvPr id="15" name="TextBox 15"/>
          <p:cNvSpPr txBox="1"/>
          <p:nvPr/>
        </p:nvSpPr>
        <p:spPr>
          <a:xfrm>
            <a:off x="10157776" y="7378146"/>
            <a:ext cx="1325910"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프로젝트 관리</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877</Words>
  <Application>Microsoft Office PowerPoint</Application>
  <PresentationFormat>사용자 지정</PresentationFormat>
  <Paragraphs>137</Paragraphs>
  <Slides>11</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11</vt:i4>
      </vt:variant>
    </vt:vector>
  </HeadingPairs>
  <TitlesOfParts>
    <vt:vector size="21" baseType="lpstr">
      <vt:lpstr>Source Han Sans KR</vt:lpstr>
      <vt:lpstr>Inter Light</vt:lpstr>
      <vt:lpstr>Inter Bold</vt:lpstr>
      <vt:lpstr>Source Han Sans KR Bold</vt:lpstr>
      <vt:lpstr>Source Han Sans KR Medium</vt:lpstr>
      <vt:lpstr>Arial</vt:lpstr>
      <vt:lpstr>Inter Semi-Bold</vt:lpstr>
      <vt:lpstr>Calibri</vt:lpstr>
      <vt:lpstr>Inter</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그레이 블랙 심플한 마케터 포트폴리오 프레젠테이션</dc:title>
  <dc:creator>권우현</dc:creator>
  <cp:lastModifiedBy>권우현</cp:lastModifiedBy>
  <cp:revision>2</cp:revision>
  <dcterms:created xsi:type="dcterms:W3CDTF">2006-08-16T00:00:00Z</dcterms:created>
  <dcterms:modified xsi:type="dcterms:W3CDTF">2025-07-31T07:49:34Z</dcterms:modified>
  <dc:identifier>DAGhBm5D21w</dc:identifier>
</cp:coreProperties>
</file>